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80" r:id="rId1"/>
  </p:sldMasterIdLst>
  <p:sldIdLst>
    <p:sldId id="256" r:id="rId2"/>
    <p:sldId id="257" r:id="rId3"/>
    <p:sldId id="258" r:id="rId4"/>
    <p:sldId id="259" r:id="rId5"/>
    <p:sldId id="260"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64" r:id="rId26"/>
    <p:sldId id="265" r:id="rId27"/>
    <p:sldId id="261" r:id="rId28"/>
    <p:sldId id="262" r:id="rId29"/>
    <p:sldId id="263" r:id="rId30"/>
    <p:sldId id="266" r:id="rId31"/>
    <p:sldId id="267" r:id="rId32"/>
    <p:sldId id="268" r:id="rId33"/>
    <p:sldId id="269" r:id="rId34"/>
    <p:sldId id="289" r:id="rId3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2" d="100"/>
          <a:sy n="7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tr-TR" smtClean="0"/>
              <a:t>Asıl başlık stili için tıklatın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a:xfrm>
            <a:off x="5332412" y="5883275"/>
            <a:ext cx="4324044" cy="365125"/>
          </a:xfrm>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34612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834071BF-931C-447F-A504-CE2EDFE77167}" type="datetimeFigureOut">
              <a:rPr lang="tr-TR" smtClean="0"/>
              <a:t>4.06.2018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016755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309320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tr-TR" smtClean="0"/>
              <a:t>Asıl başlık stili için tıklatın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düzenlemek için tıklatın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4033321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2190345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tr-TR" smtClean="0"/>
              <a:t>Asıl başlık stili için tıklatın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tr-TR" smtClean="0"/>
              <a:t>Asıl metin stillerini düzenlemek için tıklatın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720102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tr-TR" smtClean="0"/>
              <a:t>Asıl başlık stili için tıklatın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smtClean="0"/>
              <a:t>Asıl metin stillerini düzenlemek için tıklatın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4264171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208356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979023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951856" y="5867131"/>
            <a:ext cx="551167" cy="365125"/>
          </a:xfrm>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11924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834071BF-931C-447F-A504-CE2EDFE77167}" type="datetimeFigureOut">
              <a:rPr lang="tr-TR" smtClean="0"/>
              <a:t>4.06.2018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000597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834071BF-931C-447F-A504-CE2EDFE77167}" type="datetimeFigureOut">
              <a:rPr lang="tr-TR" smtClean="0"/>
              <a:t>4.06.2018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63712815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834071BF-931C-447F-A504-CE2EDFE77167}" type="datetimeFigureOut">
              <a:rPr lang="tr-TR" smtClean="0"/>
              <a:t>4.06.2018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3351081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834071BF-931C-447F-A504-CE2EDFE77167}" type="datetimeFigureOut">
              <a:rPr lang="tr-TR" smtClean="0"/>
              <a:t>4.06.2018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1059235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4071BF-931C-447F-A504-CE2EDFE77167}" type="datetimeFigureOut">
              <a:rPr lang="tr-TR" smtClean="0"/>
              <a:t>4.06.2018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2545236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834071BF-931C-447F-A504-CE2EDFE77167}" type="datetimeFigureOut">
              <a:rPr lang="tr-TR" smtClean="0"/>
              <a:t>4.06.2018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23274350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tr-TR" smtClean="0"/>
              <a:t>Asıl başlık stili için tıklatın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834071BF-931C-447F-A504-CE2EDFE77167}" type="datetimeFigureOut">
              <a:rPr lang="tr-TR" smtClean="0"/>
              <a:t>4.06.2018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AC1EF74-E261-4C87-93F5-E32503A77E1C}" type="slidenum">
              <a:rPr lang="tr-TR" smtClean="0"/>
              <a:t>‹#›</a:t>
            </a:fld>
            <a:endParaRPr lang="tr-TR"/>
          </a:p>
        </p:txBody>
      </p:sp>
    </p:spTree>
    <p:extLst>
      <p:ext uri="{BB962C8B-B14F-4D97-AF65-F5344CB8AC3E}">
        <p14:creationId xmlns:p14="http://schemas.microsoft.com/office/powerpoint/2010/main" val="336899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4071BF-931C-447F-A504-CE2EDFE77167}" type="datetimeFigureOut">
              <a:rPr lang="tr-TR" smtClean="0"/>
              <a:t>4.06.2018</a:t>
            </a:fld>
            <a:endParaRPr lang="tr-T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C1EF74-E261-4C87-93F5-E32503A77E1C}" type="slidenum">
              <a:rPr lang="tr-TR" smtClean="0"/>
              <a:t>‹#›</a:t>
            </a:fld>
            <a:endParaRPr lang="tr-TR"/>
          </a:p>
        </p:txBody>
      </p:sp>
    </p:spTree>
    <p:extLst>
      <p:ext uri="{BB962C8B-B14F-4D97-AF65-F5344CB8AC3E}">
        <p14:creationId xmlns:p14="http://schemas.microsoft.com/office/powerpoint/2010/main" val="21080453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esmaarslann/web.gi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esmaarslann/web.g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esmaarslann/web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4134117" y="2871989"/>
            <a:ext cx="7368905" cy="1124278"/>
          </a:xfrm>
        </p:spPr>
        <p:txBody>
          <a:bodyPr/>
          <a:lstStyle/>
          <a:p>
            <a:r>
              <a:rPr lang="tr-TR" smtClean="0"/>
              <a:t>Hastane Otomasyonu</a:t>
            </a:r>
            <a:endParaRPr lang="tr-TR"/>
          </a:p>
        </p:txBody>
      </p:sp>
      <p:sp>
        <p:nvSpPr>
          <p:cNvPr id="3" name="Alt Başlık 2"/>
          <p:cNvSpPr>
            <a:spLocks noGrp="1"/>
          </p:cNvSpPr>
          <p:nvPr>
            <p:ph type="subTitle" idx="1"/>
          </p:nvPr>
        </p:nvSpPr>
        <p:spPr>
          <a:xfrm>
            <a:off x="6709719" y="4146997"/>
            <a:ext cx="4793303" cy="1237804"/>
          </a:xfrm>
        </p:spPr>
        <p:txBody>
          <a:bodyPr/>
          <a:lstStyle/>
          <a:p>
            <a:r>
              <a:rPr lang="tr-TR" smtClean="0"/>
              <a:t>Bitirme Projesi-Esma Arslan 2014123054</a:t>
            </a:r>
            <a:endParaRPr lang="tr-TR"/>
          </a:p>
        </p:txBody>
      </p:sp>
    </p:spTree>
    <p:extLst>
      <p:ext uri="{BB962C8B-B14F-4D97-AF65-F5344CB8AC3E}">
        <p14:creationId xmlns:p14="http://schemas.microsoft.com/office/powerpoint/2010/main" val="226354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95522" y="179174"/>
            <a:ext cx="10018713" cy="908222"/>
          </a:xfrm>
        </p:spPr>
        <p:txBody>
          <a:bodyPr>
            <a:normAutofit/>
          </a:bodyPr>
          <a:lstStyle/>
          <a:p>
            <a:r>
              <a:rPr lang="tr-TR" sz="2000"/>
              <a:t>Doktor alınan randevulara göre ve hasta kabullerine göre muyene listesini görebilir</a:t>
            </a:r>
            <a:endParaRPr lang="tr-TR" sz="2000"/>
          </a:p>
        </p:txBody>
      </p:sp>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1990" y="1087396"/>
            <a:ext cx="8135270" cy="4709983"/>
          </a:xfrm>
          <a:prstGeom prst="rect">
            <a:avLst/>
          </a:prstGeom>
        </p:spPr>
      </p:pic>
    </p:spTree>
    <p:extLst>
      <p:ext uri="{BB962C8B-B14F-4D97-AF65-F5344CB8AC3E}">
        <p14:creationId xmlns:p14="http://schemas.microsoft.com/office/powerpoint/2010/main" val="140473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360744" y="142104"/>
            <a:ext cx="10018713" cy="908222"/>
          </a:xfrm>
        </p:spPr>
        <p:txBody>
          <a:bodyPr>
            <a:normAutofit/>
          </a:bodyPr>
          <a:lstStyle/>
          <a:p>
            <a:r>
              <a:rPr lang="tr-TR" sz="2000" smtClean="0"/>
              <a:t>Personel olarak danışman giriş yaptığında</a:t>
            </a:r>
            <a:endParaRPr lang="tr-TR" sz="2000"/>
          </a:p>
        </p:txBody>
      </p:sp>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07275" y="1050326"/>
            <a:ext cx="8417405" cy="4732636"/>
          </a:xfrm>
          <a:prstGeom prst="rect">
            <a:avLst/>
          </a:prstGeom>
        </p:spPr>
      </p:pic>
    </p:spTree>
    <p:extLst>
      <p:ext uri="{BB962C8B-B14F-4D97-AF65-F5344CB8AC3E}">
        <p14:creationId xmlns:p14="http://schemas.microsoft.com/office/powerpoint/2010/main" val="13188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57306" y="191531"/>
            <a:ext cx="10018713" cy="722870"/>
          </a:xfrm>
        </p:spPr>
        <p:txBody>
          <a:bodyPr/>
          <a:lstStyle/>
          <a:p>
            <a:r>
              <a:rPr lang="tr-TR"/>
              <a:t>Danışman hasta ekleyebilir.</a:t>
            </a:r>
            <a:endParaRPr lang="tr-TR"/>
          </a:p>
        </p:txBody>
      </p:sp>
      <p:pic>
        <p:nvPicPr>
          <p:cNvPr id="4" name="İçerik Yer Tutucusu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9810" y="1037281"/>
            <a:ext cx="8333704" cy="4881605"/>
          </a:xfrm>
          <a:prstGeom prst="rect">
            <a:avLst/>
          </a:prstGeom>
        </p:spPr>
      </p:pic>
    </p:spTree>
    <p:extLst>
      <p:ext uri="{BB962C8B-B14F-4D97-AF65-F5344CB8AC3E}">
        <p14:creationId xmlns:p14="http://schemas.microsoft.com/office/powerpoint/2010/main" val="26825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29154" y="504566"/>
            <a:ext cx="10018713" cy="1052385"/>
          </a:xfrm>
        </p:spPr>
        <p:txBody>
          <a:bodyPr/>
          <a:lstStyle/>
          <a:p>
            <a:r>
              <a:rPr lang="en-GB"/>
              <a:t>Danışman hastaya yine randevu verebilir yada iptalini gerçekleştirebilir aynı zamanda seçilen hastayı silme yetkiside vardır.</a:t>
            </a:r>
            <a:endParaRPr lang="tr-TR"/>
          </a:p>
          <a:p>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743200" y="1285103"/>
            <a:ext cx="7953032" cy="4668752"/>
          </a:xfrm>
          <a:prstGeom prst="rect">
            <a:avLst/>
          </a:prstGeom>
        </p:spPr>
      </p:pic>
    </p:spTree>
    <p:extLst>
      <p:ext uri="{BB962C8B-B14F-4D97-AF65-F5344CB8AC3E}">
        <p14:creationId xmlns:p14="http://schemas.microsoft.com/office/powerpoint/2010/main" val="30028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19088" y="146222"/>
            <a:ext cx="10018713" cy="1707292"/>
          </a:xfrm>
        </p:spPr>
        <p:txBody>
          <a:bodyPr/>
          <a:lstStyle/>
          <a:p>
            <a:r>
              <a:rPr lang="en-GB"/>
              <a:t>Danışmanın muayene listesine yetkisi yoktur. Aynı zamanda parametrelerede yekisi olmadığı gibi personel işlemlerine de yetki verilmemiştir. </a:t>
            </a:r>
            <a:endParaRPr lang="tr-TR"/>
          </a:p>
          <a:p>
            <a:endParaRPr lang="tr-T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174790" y="1516740"/>
            <a:ext cx="8250923" cy="4414503"/>
          </a:xfrm>
          <a:prstGeom prst="rect">
            <a:avLst/>
          </a:prstGeom>
        </p:spPr>
      </p:pic>
    </p:spTree>
    <p:extLst>
      <p:ext uri="{BB962C8B-B14F-4D97-AF65-F5344CB8AC3E}">
        <p14:creationId xmlns:p14="http://schemas.microsoft.com/office/powerpoint/2010/main" val="220423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225379"/>
          </a:xfrm>
        </p:spPr>
        <p:txBody>
          <a:bodyPr/>
          <a:lstStyle/>
          <a:p>
            <a:r>
              <a:rPr lang="en-GB"/>
              <a:t>Admin Personel işlemlerini gerçekleştirme yetkisine sahiptir.Bu bölümde Personel ekleme güncelleme ve silme yetkisine sahiptir.</a:t>
            </a:r>
            <a:endParaRPr lang="tr-TR"/>
          </a:p>
          <a:p>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496065" y="1433796"/>
            <a:ext cx="8117342" cy="4633372"/>
          </a:xfrm>
          <a:prstGeom prst="rect">
            <a:avLst/>
          </a:prstGeom>
        </p:spPr>
      </p:pic>
    </p:spTree>
    <p:extLst>
      <p:ext uri="{BB962C8B-B14F-4D97-AF65-F5344CB8AC3E}">
        <p14:creationId xmlns:p14="http://schemas.microsoft.com/office/powerpoint/2010/main" val="219835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312214" y="262682"/>
            <a:ext cx="10018713" cy="1188309"/>
          </a:xfrm>
        </p:spPr>
        <p:txBody>
          <a:bodyPr/>
          <a:lstStyle/>
          <a:p>
            <a:r>
              <a:rPr lang="en-GB"/>
              <a:t>Admin personel ekleme</a:t>
            </a:r>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755556" y="1450991"/>
            <a:ext cx="8005977" cy="4418467"/>
          </a:xfrm>
          <a:prstGeom prst="rect">
            <a:avLst/>
          </a:prstGeom>
        </p:spPr>
      </p:pic>
    </p:spTree>
    <p:extLst>
      <p:ext uri="{BB962C8B-B14F-4D97-AF65-F5344CB8AC3E}">
        <p14:creationId xmlns:p14="http://schemas.microsoft.com/office/powerpoint/2010/main" val="1825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188309"/>
          </a:xfrm>
        </p:spPr>
        <p:txBody>
          <a:bodyPr/>
          <a:lstStyle/>
          <a:p>
            <a:r>
              <a:rPr lang="en-GB"/>
              <a:t>Admin personel güncellemesi yapabilir</a:t>
            </a:r>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125363" y="1446367"/>
            <a:ext cx="7846626" cy="4484877"/>
          </a:xfrm>
          <a:prstGeom prst="rect">
            <a:avLst/>
          </a:prstGeom>
        </p:spPr>
      </p:pic>
    </p:spTree>
    <p:extLst>
      <p:ext uri="{BB962C8B-B14F-4D97-AF65-F5344CB8AC3E}">
        <p14:creationId xmlns:p14="http://schemas.microsoft.com/office/powerpoint/2010/main" val="6537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732006"/>
          </a:xfrm>
        </p:spPr>
        <p:txBody>
          <a:bodyPr>
            <a:normAutofit fontScale="85000" lnSpcReduction="20000"/>
          </a:bodyPr>
          <a:lstStyle/>
          <a:p>
            <a:r>
              <a:rPr lang="en-GB"/>
              <a:t>Admin girişine de bazı yetkiler verilmiştir.Parametreler kısmından Yetkili personel yalnız bu bölüm fonksiyonlarını kullanabilir. Klinik tanımlama, SGK tanımlama, hizmet tanımlama ve unvan tanımlama işlemlerini yapar. Ayrıca admin bu parametrelere ekleme, düzenleme ve silme yapabilir.Admin Parametreler bölümünden Klinik İşlemleri yapabilir.Aynı zamanda arama çubuğunun olması klinik bulmada yardımcı olmaktadır.Klinik ekleme güncelleme silme işlemi yapabilir</a:t>
            </a:r>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744700" y="2150076"/>
            <a:ext cx="8115534" cy="4287794"/>
          </a:xfrm>
          <a:prstGeom prst="rect">
            <a:avLst/>
          </a:prstGeom>
        </p:spPr>
      </p:pic>
    </p:spTree>
    <p:extLst>
      <p:ext uri="{BB962C8B-B14F-4D97-AF65-F5344CB8AC3E}">
        <p14:creationId xmlns:p14="http://schemas.microsoft.com/office/powerpoint/2010/main" val="73223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188309"/>
          </a:xfrm>
        </p:spPr>
        <p:txBody>
          <a:bodyPr>
            <a:normAutofit fontScale="92500"/>
          </a:bodyPr>
          <a:lstStyle/>
          <a:p>
            <a:r>
              <a:rPr lang="en-GB"/>
              <a:t>Admin Sosyal Güven Kurumu tanımlaması yapabilir.Bu bölümdede SHK ekleme silme ve güncelleme işlemleri yapılabilmektedir.Ayrıca arama çubuğu sayesinde kurum arayabilir ve ona göre işlem gerçekleştirilebilmektedir.</a:t>
            </a:r>
            <a:endParaRPr lang="tr-TR"/>
          </a:p>
          <a:p>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088292" y="1606379"/>
            <a:ext cx="8417156" cy="4532348"/>
          </a:xfrm>
          <a:prstGeom prst="rect">
            <a:avLst/>
          </a:prstGeom>
        </p:spPr>
      </p:pic>
    </p:spTree>
    <p:extLst>
      <p:ext uri="{BB962C8B-B14F-4D97-AF65-F5344CB8AC3E}">
        <p14:creationId xmlns:p14="http://schemas.microsoft.com/office/powerpoint/2010/main" val="33351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b="1" err="1"/>
              <a:t>Projenin</a:t>
            </a:r>
            <a:r>
              <a:rPr lang="en-GB" b="1"/>
              <a:t> </a:t>
            </a:r>
            <a:r>
              <a:rPr lang="en-GB" b="1" err="1"/>
              <a:t>Amacı</a:t>
            </a:r>
            <a:r>
              <a:rPr lang="tr-TR" b="1"/>
              <a:t/>
            </a:r>
            <a:br>
              <a:rPr lang="tr-TR" b="1"/>
            </a:br>
            <a:endParaRPr lang="tr-TR"/>
          </a:p>
        </p:txBody>
      </p:sp>
      <p:sp>
        <p:nvSpPr>
          <p:cNvPr id="3" name="İçerik Yer Tutucusu 2"/>
          <p:cNvSpPr>
            <a:spLocks noGrp="1"/>
          </p:cNvSpPr>
          <p:nvPr>
            <p:ph idx="1"/>
          </p:nvPr>
        </p:nvSpPr>
        <p:spPr>
          <a:xfrm>
            <a:off x="1906074" y="2047742"/>
            <a:ext cx="9596950" cy="4026794"/>
          </a:xfrm>
        </p:spPr>
        <p:txBody>
          <a:bodyPr>
            <a:normAutofit/>
          </a:bodyPr>
          <a:lstStyle/>
          <a:p>
            <a:r>
              <a:rPr lang="en-GB"/>
              <a:t>GUI yazılımı kapsamında </a:t>
            </a:r>
            <a:r>
              <a:rPr lang="en-GB" err="1"/>
              <a:t>amaç</a:t>
            </a:r>
            <a:r>
              <a:rPr lang="en-GB"/>
              <a:t>; online </a:t>
            </a:r>
            <a:r>
              <a:rPr lang="en-GB" err="1"/>
              <a:t>randevu</a:t>
            </a:r>
            <a:r>
              <a:rPr lang="en-GB"/>
              <a:t> </a:t>
            </a:r>
            <a:r>
              <a:rPr lang="en-GB" err="1"/>
              <a:t>sistemini</a:t>
            </a:r>
            <a:r>
              <a:rPr lang="en-GB"/>
              <a:t> </a:t>
            </a:r>
            <a:r>
              <a:rPr lang="en-GB" err="1"/>
              <a:t>kullanacak</a:t>
            </a:r>
            <a:r>
              <a:rPr lang="en-GB"/>
              <a:t> hasta </a:t>
            </a:r>
            <a:r>
              <a:rPr lang="en-GB" err="1"/>
              <a:t>ve</a:t>
            </a:r>
            <a:r>
              <a:rPr lang="en-GB"/>
              <a:t> </a:t>
            </a:r>
            <a:r>
              <a:rPr lang="en-GB" err="1"/>
              <a:t>doktor</a:t>
            </a:r>
            <a:r>
              <a:rPr lang="en-GB"/>
              <a:t> </a:t>
            </a:r>
            <a:r>
              <a:rPr lang="en-GB" err="1"/>
              <a:t>işlemlerinin</a:t>
            </a:r>
            <a:r>
              <a:rPr lang="en-GB"/>
              <a:t> </a:t>
            </a:r>
            <a:r>
              <a:rPr lang="en-GB" err="1"/>
              <a:t>yapılabilmesi</a:t>
            </a:r>
            <a:r>
              <a:rPr lang="en-GB"/>
              <a:t> </a:t>
            </a:r>
            <a:r>
              <a:rPr lang="en-GB" err="1"/>
              <a:t>ve</a:t>
            </a:r>
            <a:r>
              <a:rPr lang="en-GB"/>
              <a:t> </a:t>
            </a:r>
            <a:r>
              <a:rPr lang="en-GB" err="1"/>
              <a:t>işlemler</a:t>
            </a:r>
            <a:r>
              <a:rPr lang="en-GB"/>
              <a:t> </a:t>
            </a:r>
            <a:r>
              <a:rPr lang="en-GB" err="1"/>
              <a:t>sonucunun</a:t>
            </a:r>
            <a:r>
              <a:rPr lang="en-GB"/>
              <a:t> </a:t>
            </a:r>
            <a:r>
              <a:rPr lang="en-GB" err="1"/>
              <a:t>raporlarına</a:t>
            </a:r>
            <a:r>
              <a:rPr lang="en-GB"/>
              <a:t> </a:t>
            </a:r>
            <a:r>
              <a:rPr lang="en-GB" err="1"/>
              <a:t>ulaşılabilmesidir</a:t>
            </a:r>
            <a:r>
              <a:rPr lang="en-GB"/>
              <a:t>. </a:t>
            </a:r>
            <a:r>
              <a:rPr lang="en-GB" err="1"/>
              <a:t>Hastane</a:t>
            </a:r>
            <a:r>
              <a:rPr lang="en-GB"/>
              <a:t> </a:t>
            </a:r>
            <a:r>
              <a:rPr lang="en-GB" err="1"/>
              <a:t>Otomasyonu</a:t>
            </a:r>
            <a:r>
              <a:rPr lang="en-GB"/>
              <a:t>, </a:t>
            </a:r>
            <a:r>
              <a:rPr lang="en-GB" err="1"/>
              <a:t>herhangi</a:t>
            </a:r>
            <a:r>
              <a:rPr lang="en-GB"/>
              <a:t> </a:t>
            </a:r>
            <a:r>
              <a:rPr lang="en-GB" err="1"/>
              <a:t>özel</a:t>
            </a:r>
            <a:r>
              <a:rPr lang="en-GB"/>
              <a:t> </a:t>
            </a:r>
            <a:r>
              <a:rPr lang="en-GB" err="1"/>
              <a:t>hastanenin</a:t>
            </a:r>
            <a:r>
              <a:rPr lang="en-GB"/>
              <a:t> </a:t>
            </a:r>
            <a:r>
              <a:rPr lang="en-GB" err="1"/>
              <a:t>randevu</a:t>
            </a:r>
            <a:r>
              <a:rPr lang="en-GB"/>
              <a:t>, hasta </a:t>
            </a:r>
            <a:r>
              <a:rPr lang="en-GB" err="1"/>
              <a:t>işlemleri</a:t>
            </a:r>
            <a:r>
              <a:rPr lang="en-GB"/>
              <a:t>, </a:t>
            </a:r>
            <a:r>
              <a:rPr lang="en-GB" err="1"/>
              <a:t>personel</a:t>
            </a:r>
            <a:r>
              <a:rPr lang="en-GB"/>
              <a:t> </a:t>
            </a:r>
            <a:r>
              <a:rPr lang="en-GB" err="1"/>
              <a:t>işlemleri</a:t>
            </a:r>
            <a:r>
              <a:rPr lang="en-GB"/>
              <a:t> </a:t>
            </a:r>
            <a:r>
              <a:rPr lang="en-GB" err="1"/>
              <a:t>gibi</a:t>
            </a:r>
            <a:r>
              <a:rPr lang="en-GB"/>
              <a:t> </a:t>
            </a:r>
            <a:r>
              <a:rPr lang="en-GB" err="1"/>
              <a:t>yerine</a:t>
            </a:r>
            <a:r>
              <a:rPr lang="en-GB"/>
              <a:t> </a:t>
            </a:r>
            <a:r>
              <a:rPr lang="en-GB" err="1"/>
              <a:t>getirebilecek</a:t>
            </a:r>
            <a:r>
              <a:rPr lang="en-GB"/>
              <a:t> </a:t>
            </a:r>
            <a:r>
              <a:rPr lang="en-GB" err="1"/>
              <a:t>ve</a:t>
            </a:r>
            <a:r>
              <a:rPr lang="en-GB"/>
              <a:t> </a:t>
            </a:r>
            <a:r>
              <a:rPr lang="en-GB" err="1"/>
              <a:t>gereksinimlerini</a:t>
            </a:r>
            <a:r>
              <a:rPr lang="en-GB"/>
              <a:t> </a:t>
            </a:r>
            <a:r>
              <a:rPr lang="en-GB" err="1"/>
              <a:t>karşılayacak</a:t>
            </a:r>
            <a:r>
              <a:rPr lang="en-GB"/>
              <a:t> </a:t>
            </a:r>
            <a:r>
              <a:rPr lang="en-GB" err="1"/>
              <a:t>düzeyde</a:t>
            </a:r>
            <a:r>
              <a:rPr lang="en-GB"/>
              <a:t> </a:t>
            </a:r>
            <a:r>
              <a:rPr lang="en-GB" err="1"/>
              <a:t>bir</a:t>
            </a:r>
            <a:r>
              <a:rPr lang="en-GB"/>
              <a:t> </a:t>
            </a:r>
            <a:r>
              <a:rPr lang="en-GB" err="1"/>
              <a:t>ticari</a:t>
            </a:r>
            <a:r>
              <a:rPr lang="en-GB"/>
              <a:t> </a:t>
            </a:r>
            <a:r>
              <a:rPr lang="en-GB" err="1"/>
              <a:t>yazılımdır</a:t>
            </a:r>
            <a:r>
              <a:rPr lang="en-GB"/>
              <a:t>. </a:t>
            </a:r>
            <a:r>
              <a:rPr lang="en-GB" err="1"/>
              <a:t>Ayrıca</a:t>
            </a:r>
            <a:r>
              <a:rPr lang="en-GB"/>
              <a:t> </a:t>
            </a:r>
            <a:r>
              <a:rPr lang="en-GB" err="1"/>
              <a:t>hastanedeki</a:t>
            </a:r>
            <a:r>
              <a:rPr lang="en-GB"/>
              <a:t> </a:t>
            </a:r>
            <a:r>
              <a:rPr lang="en-GB" err="1"/>
              <a:t>işlemleri</a:t>
            </a:r>
            <a:r>
              <a:rPr lang="en-GB"/>
              <a:t> </a:t>
            </a:r>
            <a:r>
              <a:rPr lang="en-GB" err="1"/>
              <a:t>hızlandırmak</a:t>
            </a:r>
            <a:r>
              <a:rPr lang="en-GB"/>
              <a:t> </a:t>
            </a:r>
            <a:r>
              <a:rPr lang="en-GB" err="1"/>
              <a:t>ve</a:t>
            </a:r>
            <a:r>
              <a:rPr lang="en-GB"/>
              <a:t> </a:t>
            </a:r>
            <a:r>
              <a:rPr lang="en-GB" err="1"/>
              <a:t>kolaylaştırmaktır</a:t>
            </a:r>
            <a:r>
              <a:rPr lang="en-GB"/>
              <a:t>. </a:t>
            </a:r>
            <a:r>
              <a:rPr lang="en-GB" err="1"/>
              <a:t>Herhangi</a:t>
            </a:r>
            <a:r>
              <a:rPr lang="en-GB"/>
              <a:t> </a:t>
            </a:r>
            <a:r>
              <a:rPr lang="en-GB" err="1"/>
              <a:t>bir</a:t>
            </a:r>
            <a:r>
              <a:rPr lang="en-GB"/>
              <a:t> </a:t>
            </a:r>
            <a:r>
              <a:rPr lang="en-GB" err="1"/>
              <a:t>hastanede</a:t>
            </a:r>
            <a:r>
              <a:rPr lang="en-GB"/>
              <a:t> </a:t>
            </a:r>
            <a:r>
              <a:rPr lang="en-GB" err="1"/>
              <a:t>personel</a:t>
            </a:r>
            <a:r>
              <a:rPr lang="en-GB"/>
              <a:t> </a:t>
            </a:r>
            <a:r>
              <a:rPr lang="en-GB" err="1"/>
              <a:t>işlemleri</a:t>
            </a:r>
            <a:r>
              <a:rPr lang="en-GB"/>
              <a:t>, hasta </a:t>
            </a:r>
            <a:r>
              <a:rPr lang="en-GB" err="1"/>
              <a:t>işlemleri</a:t>
            </a:r>
            <a:r>
              <a:rPr lang="en-GB"/>
              <a:t>, SGK </a:t>
            </a:r>
            <a:r>
              <a:rPr lang="en-GB" err="1"/>
              <a:t>gibi</a:t>
            </a:r>
            <a:r>
              <a:rPr lang="en-GB"/>
              <a:t> </a:t>
            </a:r>
            <a:r>
              <a:rPr lang="en-GB" err="1"/>
              <a:t>işlemlerin</a:t>
            </a:r>
            <a:r>
              <a:rPr lang="en-GB"/>
              <a:t> </a:t>
            </a:r>
            <a:r>
              <a:rPr lang="en-GB" err="1"/>
              <a:t>ortak</a:t>
            </a:r>
            <a:r>
              <a:rPr lang="en-GB"/>
              <a:t> </a:t>
            </a:r>
            <a:r>
              <a:rPr lang="en-GB" err="1"/>
              <a:t>bir</a:t>
            </a:r>
            <a:r>
              <a:rPr lang="en-GB"/>
              <a:t> </a:t>
            </a:r>
            <a:r>
              <a:rPr lang="en-GB" err="1"/>
              <a:t>veri</a:t>
            </a:r>
            <a:r>
              <a:rPr lang="en-GB"/>
              <a:t> </a:t>
            </a:r>
            <a:r>
              <a:rPr lang="en-GB" err="1"/>
              <a:t>tabanı</a:t>
            </a:r>
            <a:r>
              <a:rPr lang="en-GB"/>
              <a:t> </a:t>
            </a:r>
            <a:r>
              <a:rPr lang="en-GB" err="1"/>
              <a:t>üzerinden</a:t>
            </a:r>
            <a:r>
              <a:rPr lang="en-GB"/>
              <a:t> (</a:t>
            </a:r>
            <a:r>
              <a:rPr lang="en-GB" err="1"/>
              <a:t>randevu</a:t>
            </a:r>
            <a:r>
              <a:rPr lang="en-GB"/>
              <a:t> Alma, </a:t>
            </a:r>
            <a:r>
              <a:rPr lang="en-GB" err="1"/>
              <a:t>randevu</a:t>
            </a:r>
            <a:r>
              <a:rPr lang="en-GB"/>
              <a:t> </a:t>
            </a:r>
            <a:r>
              <a:rPr lang="en-GB" err="1"/>
              <a:t>iptal</a:t>
            </a:r>
            <a:r>
              <a:rPr lang="en-GB"/>
              <a:t> </a:t>
            </a:r>
            <a:r>
              <a:rPr lang="en-GB" err="1"/>
              <a:t>etme</a:t>
            </a:r>
            <a:r>
              <a:rPr lang="en-GB"/>
              <a:t>, </a:t>
            </a:r>
            <a:r>
              <a:rPr lang="en-GB" err="1"/>
              <a:t>personel</a:t>
            </a:r>
            <a:r>
              <a:rPr lang="en-GB"/>
              <a:t> </a:t>
            </a:r>
            <a:r>
              <a:rPr lang="en-GB" err="1"/>
              <a:t>ekleme</a:t>
            </a:r>
            <a:r>
              <a:rPr lang="en-GB"/>
              <a:t>, </a:t>
            </a:r>
            <a:r>
              <a:rPr lang="en-GB" err="1"/>
              <a:t>personel</a:t>
            </a:r>
            <a:r>
              <a:rPr lang="en-GB"/>
              <a:t> </a:t>
            </a:r>
            <a:r>
              <a:rPr lang="en-GB" err="1"/>
              <a:t>güncelleme</a:t>
            </a:r>
            <a:r>
              <a:rPr lang="en-GB"/>
              <a:t>, </a:t>
            </a:r>
            <a:r>
              <a:rPr lang="en-GB" err="1"/>
              <a:t>personel</a:t>
            </a:r>
            <a:r>
              <a:rPr lang="en-GB"/>
              <a:t> </a:t>
            </a:r>
            <a:r>
              <a:rPr lang="en-GB" err="1"/>
              <a:t>silme</a:t>
            </a:r>
            <a:r>
              <a:rPr lang="en-GB"/>
              <a:t> vs.) </a:t>
            </a:r>
            <a:r>
              <a:rPr lang="en-GB" err="1"/>
              <a:t>takip</a:t>
            </a:r>
            <a:r>
              <a:rPr lang="en-GB"/>
              <a:t> </a:t>
            </a:r>
            <a:r>
              <a:rPr lang="en-GB" err="1"/>
              <a:t>edebilmelerini</a:t>
            </a:r>
            <a:r>
              <a:rPr lang="en-GB"/>
              <a:t> </a:t>
            </a:r>
            <a:r>
              <a:rPr lang="en-GB" err="1"/>
              <a:t>sağlamaktır</a:t>
            </a:r>
            <a:r>
              <a:rPr lang="en-GB"/>
              <a:t>.</a:t>
            </a:r>
            <a:endParaRPr lang="tr-TR"/>
          </a:p>
          <a:p>
            <a:endParaRPr lang="tr-TR"/>
          </a:p>
        </p:txBody>
      </p:sp>
    </p:spTree>
    <p:extLst>
      <p:ext uri="{BB962C8B-B14F-4D97-AF65-F5344CB8AC3E}">
        <p14:creationId xmlns:p14="http://schemas.microsoft.com/office/powerpoint/2010/main" val="238547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336516" y="208005"/>
            <a:ext cx="6675120" cy="3752850"/>
          </a:xfrm>
          <a:prstGeom prst="rect">
            <a:avLst/>
          </a:prstGeom>
        </p:spPr>
      </p:pic>
      <p:pic>
        <p:nvPicPr>
          <p:cNvPr id="5" name="Resim 4"/>
          <p:cNvPicPr/>
          <p:nvPr/>
        </p:nvPicPr>
        <p:blipFill>
          <a:blip r:embed="rId3">
            <a:extLst>
              <a:ext uri="{28A0092B-C50C-407E-A947-70E740481C1C}">
                <a14:useLocalDpi xmlns:a14="http://schemas.microsoft.com/office/drawing/2010/main" val="0"/>
              </a:ext>
            </a:extLst>
          </a:blip>
          <a:stretch>
            <a:fillRect/>
          </a:stretch>
        </p:blipFill>
        <p:spPr>
          <a:xfrm>
            <a:off x="5069153" y="2701753"/>
            <a:ext cx="6675120" cy="3752850"/>
          </a:xfrm>
          <a:prstGeom prst="rect">
            <a:avLst/>
          </a:prstGeom>
        </p:spPr>
      </p:pic>
    </p:spTree>
    <p:extLst>
      <p:ext uri="{BB962C8B-B14F-4D97-AF65-F5344CB8AC3E}">
        <p14:creationId xmlns:p14="http://schemas.microsoft.com/office/powerpoint/2010/main" val="366196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188309"/>
          </a:xfrm>
        </p:spPr>
        <p:txBody>
          <a:bodyPr>
            <a:normAutofit fontScale="92500" lnSpcReduction="10000"/>
          </a:bodyPr>
          <a:lstStyle/>
          <a:p>
            <a:r>
              <a:rPr lang="en-GB"/>
              <a:t>Admin Parametreler bölümünde Hizmet Ekle, Hizmet Sil, Hizmet Güncelle işlemlerini yaparbilir.</a:t>
            </a:r>
            <a:endParaRPr lang="tr-TR"/>
          </a:p>
          <a:p>
            <a:r>
              <a:rPr lang="en-GB"/>
              <a:t>Hizmet Ekleme</a:t>
            </a:r>
            <a:endParaRPr lang="tr-T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817340" y="1606379"/>
            <a:ext cx="7650326" cy="4758209"/>
          </a:xfrm>
          <a:prstGeom prst="rect">
            <a:avLst/>
          </a:prstGeom>
        </p:spPr>
      </p:pic>
    </p:spTree>
    <p:extLst>
      <p:ext uri="{BB962C8B-B14F-4D97-AF65-F5344CB8AC3E}">
        <p14:creationId xmlns:p14="http://schemas.microsoft.com/office/powerpoint/2010/main" val="273179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637790" y="135683"/>
            <a:ext cx="10018713" cy="1188309"/>
          </a:xfrm>
        </p:spPr>
        <p:txBody>
          <a:bodyPr/>
          <a:lstStyle/>
          <a:p>
            <a:r>
              <a:rPr lang="en-GB"/>
              <a:t>Hizmet Düzenleme</a:t>
            </a:r>
            <a:endParaRPr lang="tr-T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637790" y="1027430"/>
            <a:ext cx="8336691" cy="4903813"/>
          </a:xfrm>
          <a:prstGeom prst="rect">
            <a:avLst/>
          </a:prstGeom>
        </p:spPr>
      </p:pic>
    </p:spTree>
    <p:extLst>
      <p:ext uri="{BB962C8B-B14F-4D97-AF65-F5344CB8AC3E}">
        <p14:creationId xmlns:p14="http://schemas.microsoft.com/office/powerpoint/2010/main" val="30316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472851" y="305846"/>
            <a:ext cx="10018713" cy="1188309"/>
          </a:xfrm>
        </p:spPr>
        <p:txBody>
          <a:bodyPr/>
          <a:lstStyle/>
          <a:p>
            <a:r>
              <a:rPr lang="en-GB"/>
              <a:t>Personel silme</a:t>
            </a:r>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2236573" y="1308804"/>
            <a:ext cx="8289351" cy="4708937"/>
          </a:xfrm>
          <a:prstGeom prst="rect">
            <a:avLst/>
          </a:prstGeom>
        </p:spPr>
      </p:pic>
    </p:spTree>
    <p:extLst>
      <p:ext uri="{BB962C8B-B14F-4D97-AF65-F5344CB8AC3E}">
        <p14:creationId xmlns:p14="http://schemas.microsoft.com/office/powerpoint/2010/main" val="346246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7" y="418070"/>
            <a:ext cx="10018713" cy="1188309"/>
          </a:xfrm>
        </p:spPr>
        <p:txBody>
          <a:bodyPr/>
          <a:lstStyle/>
          <a:p>
            <a:r>
              <a:rPr lang="en-GB"/>
              <a:t>Admin Parametreler bölümünde Unvan Ekle, Unvan Sil, Unvan, Güncelle işlemlerini yapabilir.</a:t>
            </a:r>
            <a:endParaRPr lang="tr-TR"/>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310713" y="1497596"/>
            <a:ext cx="8376559" cy="4878491"/>
          </a:xfrm>
          <a:prstGeom prst="rect">
            <a:avLst/>
          </a:prstGeom>
        </p:spPr>
      </p:pic>
    </p:spTree>
    <p:extLst>
      <p:ext uri="{BB962C8B-B14F-4D97-AF65-F5344CB8AC3E}">
        <p14:creationId xmlns:p14="http://schemas.microsoft.com/office/powerpoint/2010/main" val="333925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909205" y="691978"/>
            <a:ext cx="9056386" cy="807307"/>
          </a:xfrm>
        </p:spPr>
        <p:txBody>
          <a:bodyPr/>
          <a:lstStyle/>
          <a:p>
            <a:r>
              <a:rPr lang="en-GB" b="1"/>
              <a:t>Projeyi GitHub da Paylaşma</a:t>
            </a:r>
            <a:endParaRPr lang="tr-TR"/>
          </a:p>
        </p:txBody>
      </p:sp>
      <p:sp>
        <p:nvSpPr>
          <p:cNvPr id="3" name="İçerik Yer Tutucusu 2"/>
          <p:cNvSpPr>
            <a:spLocks noGrp="1"/>
          </p:cNvSpPr>
          <p:nvPr>
            <p:ph idx="1"/>
          </p:nvPr>
        </p:nvSpPr>
        <p:spPr>
          <a:xfrm>
            <a:off x="2069843" y="1778668"/>
            <a:ext cx="9519678" cy="3782096"/>
          </a:xfrm>
        </p:spPr>
        <p:txBody>
          <a:bodyPr>
            <a:normAutofit lnSpcReduction="10000"/>
          </a:bodyPr>
          <a:lstStyle/>
          <a:p>
            <a:r>
              <a:rPr lang="en-GB"/>
              <a:t>Githuba ilk önce üye olmamız gerekmektedir.</a:t>
            </a:r>
            <a:r>
              <a:rPr lang="en-GB" b="1"/>
              <a:t> </a:t>
            </a:r>
            <a:r>
              <a:rPr lang="en-GB" b="1" u="sng">
                <a:hlinkClick r:id="rId2"/>
              </a:rPr>
              <a:t>https://github.com</a:t>
            </a:r>
            <a:r>
              <a:rPr lang="en-GB"/>
              <a:t> adresinden yeni bir üyelik açıyoruz daha sonra git hubda yeni bir repository açıyoruz depo anlamındada kullanabiliriz.depo ismini yazıyoruz description etikettir içeriğini belirtiyoruz create repostory dedikten sonra depomuz oluşturulmuştur.Bizim karşımıza terminal yoluyla nasıl projemizi atacağımızı gösteren kısım geliyor. Projemizi atmamız için terminal yolunu seçmeliyiz fakat windowsun kendi terminalinde bazı sorunlarla karşılaşacağımız için windowsun kendi yaptığı Terminal programını kullanmamız gerekir. </a:t>
            </a:r>
            <a:r>
              <a:rPr lang="en-GB" b="1" u="sng">
                <a:hlinkClick r:id="rId3"/>
              </a:rPr>
              <a:t>https://desktop.github.com/</a:t>
            </a:r>
            <a:r>
              <a:rPr lang="en-GB"/>
              <a:t> adresinden terminali bilgisayarımıza uygun </a:t>
            </a:r>
            <a:r>
              <a:rPr lang="en-GB"/>
              <a:t>olanıyla </a:t>
            </a:r>
            <a:r>
              <a:rPr lang="en-GB" smtClean="0"/>
              <a:t>yüklüyoruz</a:t>
            </a:r>
            <a:endParaRPr lang="tr-TR"/>
          </a:p>
        </p:txBody>
      </p:sp>
    </p:spTree>
    <p:extLst>
      <p:ext uri="{BB962C8B-B14F-4D97-AF65-F5344CB8AC3E}">
        <p14:creationId xmlns:p14="http://schemas.microsoft.com/office/powerpoint/2010/main" val="282638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311" y="216244"/>
            <a:ext cx="10018713" cy="1752599"/>
          </a:xfrm>
        </p:spPr>
        <p:txBody>
          <a:bodyPr>
            <a:normAutofit/>
          </a:bodyPr>
          <a:lstStyle/>
          <a:p>
            <a:r>
              <a:rPr lang="en-GB" smtClean="0"/>
              <a:t> </a:t>
            </a:r>
            <a:r>
              <a:rPr lang="en-GB" sz="2200"/>
              <a:t>Kurulumu gerçekleştirdikten sonra proje dosyamıza ve sağ tıklıyoruz ve Git Bash Here kısmını tıklıyoruz</a:t>
            </a:r>
            <a:r>
              <a:rPr lang="tr-TR"/>
              <a:t/>
            </a:r>
            <a:br>
              <a:rPr lang="tr-TR"/>
            </a:br>
            <a:endParaRPr lang="tr-TR"/>
          </a:p>
        </p:txBody>
      </p:sp>
      <p:pic>
        <p:nvPicPr>
          <p:cNvPr id="4" name="İçerik Yer Tutucusu 3"/>
          <p:cNvPicPr>
            <a:picLocks noGrp="1"/>
          </p:cNvPicPr>
          <p:nvPr>
            <p:ph idx="1"/>
          </p:nvPr>
        </p:nvPicPr>
        <p:blipFill>
          <a:blip r:embed="rId2"/>
          <a:stretch>
            <a:fillRect/>
          </a:stretch>
        </p:blipFill>
        <p:spPr>
          <a:xfrm>
            <a:off x="2421924" y="1443680"/>
            <a:ext cx="8392691" cy="4907693"/>
          </a:xfrm>
          <a:prstGeom prst="rect">
            <a:avLst/>
          </a:prstGeom>
        </p:spPr>
      </p:pic>
    </p:spTree>
    <p:extLst>
      <p:ext uri="{BB962C8B-B14F-4D97-AF65-F5344CB8AC3E}">
        <p14:creationId xmlns:p14="http://schemas.microsoft.com/office/powerpoint/2010/main" val="261087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428393" y="9981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049" name="Resim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165" y="1226714"/>
            <a:ext cx="8666921" cy="44383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648171" y="598004"/>
            <a:ext cx="54601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tr-TR" sz="2000" i="0" u="none" strike="noStrike" cap="none" normalizeH="0" baseline="0" smtClean="0">
                <a:ln>
                  <a:noFill/>
                </a:ln>
                <a:solidFill>
                  <a:schemeClr val="tx1"/>
                </a:solidFill>
                <a:effectLst/>
                <a:ea typeface="Times New Roman" panose="02020603050405020304" pitchFamily="18" charset="0"/>
                <a:cs typeface="Times New Roman" panose="02020603050405020304" pitchFamily="18" charset="0"/>
              </a:rPr>
              <a:t>G</a:t>
            </a:r>
            <a:r>
              <a:rPr kumimoji="0" lang="en-GB" altLang="tr-TR" sz="200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rPr>
              <a:t>ithub’ta ilk depomuzu(repository) oluşturuyoruz</a:t>
            </a:r>
            <a:r>
              <a:rPr kumimoji="0" lang="en-GB" altLang="tr-TR" sz="1100" b="1"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endParaRPr kumimoji="0" lang="en-GB" altLang="tr-T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792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p:cTn id="7" dur="500" fill="hold"/>
                                        <p:tgtEl>
                                          <p:spTgt spid="2049"/>
                                        </p:tgtEl>
                                        <p:attrNameLst>
                                          <p:attrName>ppt_w</p:attrName>
                                        </p:attrNameLst>
                                      </p:cBhvr>
                                      <p:tavLst>
                                        <p:tav tm="0">
                                          <p:val>
                                            <p:fltVal val="0"/>
                                          </p:val>
                                        </p:tav>
                                        <p:tav tm="100000">
                                          <p:val>
                                            <p:strVal val="#ppt_w"/>
                                          </p:val>
                                        </p:tav>
                                      </p:tavLst>
                                    </p:anim>
                                    <p:anim calcmode="lin" valueType="num">
                                      <p:cBhvr>
                                        <p:cTn id="8" dur="500" fill="hold"/>
                                        <p:tgtEl>
                                          <p:spTgt spid="2049"/>
                                        </p:tgtEl>
                                        <p:attrNameLst>
                                          <p:attrName>ppt_h</p:attrName>
                                        </p:attrNameLst>
                                      </p:cBhvr>
                                      <p:tavLst>
                                        <p:tav tm="0">
                                          <p:val>
                                            <p:fltVal val="0"/>
                                          </p:val>
                                        </p:tav>
                                        <p:tav tm="100000">
                                          <p:val>
                                            <p:strVal val="#ppt_h"/>
                                          </p:val>
                                        </p:tav>
                                      </p:tavLst>
                                    </p:anim>
                                    <p:animEffect transition="in" filter="fade">
                                      <p:cBhvr>
                                        <p:cTn id="9"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935071" y="542110"/>
            <a:ext cx="9422708" cy="70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tr-TR" sz="1800" b="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rPr>
              <a:t>Yeni depomuzu oluşturduktan sonra, Depomuzun linkini alıp, Kendi bilgisayarımızda klonluyoruz</a:t>
            </a:r>
            <a:r>
              <a:rPr kumimoji="0" lang="en-GB" altLang="tr-TR" sz="1800" b="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rPr>
              <a:t>. </a:t>
            </a:r>
            <a:endParaRPr kumimoji="0" lang="tr-TR" altLang="tr-TR" sz="1800" b="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tr-TR" sz="1800" b="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rPr>
              <a:t>Benim </a:t>
            </a:r>
            <a:r>
              <a:rPr kumimoji="0" lang="en-GB" altLang="tr-TR" sz="1800" b="0"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rPr>
              <a:t>depo link’im </a:t>
            </a:r>
            <a:r>
              <a:rPr kumimoji="0" lang="en-GB" altLang="tr-TR" sz="1800" b="1" i="0" u="none" strike="noStrike" cap="none" normalizeH="0" baseline="0" smtClean="0">
                <a:ln>
                  <a:noFill/>
                </a:ln>
                <a:solidFill>
                  <a:schemeClr val="tx1"/>
                </a:solidFill>
                <a:effectLst/>
                <a:ea typeface="Times New Roman" panose="02020603050405020304" pitchFamily="18" charset="0"/>
                <a:cs typeface="Calibri" panose="020F0502020204030204" pitchFamily="34" charset="0"/>
                <a:hlinkClick r:id="rId2"/>
              </a:rPr>
              <a:t>https://github.com/esmaarslann/web.git</a:t>
            </a:r>
            <a:r>
              <a:rPr kumimoji="0" lang="tr-TR" altLang="tr-TR" sz="1800" b="0" i="0" u="none" strike="noStrike" cap="none" normalizeH="0" baseline="0" smtClean="0">
                <a:ln>
                  <a:noFill/>
                </a:ln>
                <a:solidFill>
                  <a:schemeClr val="tx1"/>
                </a:solidFill>
                <a:effectLst/>
              </a:rPr>
              <a:t> </a:t>
            </a:r>
          </a:p>
        </p:txBody>
      </p:sp>
      <p:pic>
        <p:nvPicPr>
          <p:cNvPr id="5" name="Resim 4"/>
          <p:cNvPicPr/>
          <p:nvPr/>
        </p:nvPicPr>
        <p:blipFill>
          <a:blip r:embed="rId3">
            <a:extLst>
              <a:ext uri="{28A0092B-C50C-407E-A947-70E740481C1C}">
                <a14:useLocalDpi xmlns:a14="http://schemas.microsoft.com/office/drawing/2010/main" val="0"/>
              </a:ext>
            </a:extLst>
          </a:blip>
          <a:stretch>
            <a:fillRect/>
          </a:stretch>
        </p:blipFill>
        <p:spPr>
          <a:xfrm>
            <a:off x="2163650" y="1347865"/>
            <a:ext cx="8715067" cy="4905514"/>
          </a:xfrm>
          <a:prstGeom prst="rect">
            <a:avLst/>
          </a:prstGeom>
        </p:spPr>
      </p:pic>
    </p:spTree>
    <p:extLst>
      <p:ext uri="{BB962C8B-B14F-4D97-AF65-F5344CB8AC3E}">
        <p14:creationId xmlns:p14="http://schemas.microsoft.com/office/powerpoint/2010/main" val="36340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1729" y="617838"/>
            <a:ext cx="10193208" cy="1050325"/>
          </a:xfrm>
        </p:spPr>
        <p:txBody>
          <a:bodyPr>
            <a:normAutofit fontScale="70000" lnSpcReduction="20000"/>
          </a:bodyPr>
          <a:lstStyle/>
          <a:p>
            <a:r>
              <a:rPr lang="tr-TR" sz="3200"/>
              <a:t>git init ile dosyayı github dosyasına </a:t>
            </a:r>
            <a:r>
              <a:rPr lang="tr-TR" sz="3200"/>
              <a:t>çeviriyoruz </a:t>
            </a:r>
            <a:endParaRPr lang="tr-TR" sz="3200" smtClean="0"/>
          </a:p>
          <a:p>
            <a:r>
              <a:rPr lang="tr-TR" sz="3200"/>
              <a:t>Dosyanın içindeki dosyaların tümünü yüklemesi için git add  . komutunu yazıyoruz</a:t>
            </a:r>
            <a:r>
              <a:rPr lang="tr-TR"/>
              <a:t>.</a:t>
            </a:r>
          </a:p>
          <a:p>
            <a:endParaRPr lang="tr-TR"/>
          </a:p>
          <a:p>
            <a:endParaRPr lang="tr-TR"/>
          </a:p>
        </p:txBody>
      </p:sp>
      <p:pic>
        <p:nvPicPr>
          <p:cNvPr id="4" name="Resim 3"/>
          <p:cNvPicPr/>
          <p:nvPr/>
        </p:nvPicPr>
        <p:blipFill>
          <a:blip r:embed="rId2"/>
          <a:stretch>
            <a:fillRect/>
          </a:stretch>
        </p:blipFill>
        <p:spPr>
          <a:xfrm>
            <a:off x="2718486" y="1319280"/>
            <a:ext cx="7250603" cy="4636676"/>
          </a:xfrm>
          <a:prstGeom prst="rect">
            <a:avLst/>
          </a:prstGeom>
        </p:spPr>
      </p:pic>
    </p:spTree>
    <p:extLst>
      <p:ext uri="{BB962C8B-B14F-4D97-AF65-F5344CB8AC3E}">
        <p14:creationId xmlns:p14="http://schemas.microsoft.com/office/powerpoint/2010/main" val="347610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310" y="866104"/>
            <a:ext cx="10018713" cy="1752599"/>
          </a:xfrm>
        </p:spPr>
        <p:txBody>
          <a:bodyPr/>
          <a:lstStyle/>
          <a:p>
            <a:r>
              <a:rPr lang="en-GB" b="1"/>
              <a:t>Projenin Kapsamı</a:t>
            </a:r>
            <a:r>
              <a:rPr lang="tr-TR" b="1"/>
              <a:t/>
            </a:r>
            <a:br>
              <a:rPr lang="tr-TR" b="1"/>
            </a:br>
            <a:endParaRPr lang="tr-TR"/>
          </a:p>
        </p:txBody>
      </p:sp>
      <p:sp>
        <p:nvSpPr>
          <p:cNvPr id="3" name="İçerik Yer Tutucusu 2"/>
          <p:cNvSpPr>
            <a:spLocks noGrp="1"/>
          </p:cNvSpPr>
          <p:nvPr>
            <p:ph idx="1"/>
          </p:nvPr>
        </p:nvSpPr>
        <p:spPr>
          <a:xfrm>
            <a:off x="2240924" y="2000517"/>
            <a:ext cx="9262099" cy="3352801"/>
          </a:xfrm>
        </p:spPr>
        <p:txBody>
          <a:bodyPr/>
          <a:lstStyle/>
          <a:p>
            <a:r>
              <a:rPr lang="en-GB"/>
              <a:t>Otomasyon, daha iyi randevu işlemleri, personel takip işlemleri, hasta kabul işlemleri, klinik işlemleri gibi hizmetleri sağlayabilmek ve hastanedeki işlemler için gerekli bilgi ve verilerin toplanması, kullanılması ve paylaşılabilmesi, bilgi üretiminin standart yöntemlerle gerçekleştirilmesi, üretilen bilgiden en üst düzeyde yararlanılmasını sağlar.</a:t>
            </a:r>
            <a:endParaRPr lang="tr-TR"/>
          </a:p>
          <a:p>
            <a:endParaRPr lang="tr-TR"/>
          </a:p>
        </p:txBody>
      </p:sp>
    </p:spTree>
    <p:extLst>
      <p:ext uri="{BB962C8B-B14F-4D97-AF65-F5344CB8AC3E}">
        <p14:creationId xmlns:p14="http://schemas.microsoft.com/office/powerpoint/2010/main" val="13607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16795" y="146222"/>
            <a:ext cx="10018713" cy="2238634"/>
          </a:xfrm>
        </p:spPr>
        <p:txBody>
          <a:bodyPr/>
          <a:lstStyle/>
          <a:p>
            <a:r>
              <a:rPr lang="tr-TR" smtClean="0"/>
              <a:t>Daha </a:t>
            </a:r>
            <a:r>
              <a:rPr lang="tr-TR"/>
              <a:t>sonra git commit “ first commit” yolayan kişiyi belirtiyor.</a:t>
            </a:r>
          </a:p>
          <a:p>
            <a:r>
              <a:rPr lang="tr-TR"/>
              <a:t>Seçilen dosyaları gösteriyor </a:t>
            </a:r>
          </a:p>
          <a:p>
            <a:endParaRPr lang="tr-TR"/>
          </a:p>
        </p:txBody>
      </p:sp>
      <p:pic>
        <p:nvPicPr>
          <p:cNvPr id="4" name="Resim 3"/>
          <p:cNvPicPr/>
          <p:nvPr/>
        </p:nvPicPr>
        <p:blipFill>
          <a:blip r:embed="rId2"/>
          <a:stretch>
            <a:fillRect/>
          </a:stretch>
        </p:blipFill>
        <p:spPr>
          <a:xfrm>
            <a:off x="2892981" y="1679231"/>
            <a:ext cx="7168638" cy="4709212"/>
          </a:xfrm>
          <a:prstGeom prst="rect">
            <a:avLst/>
          </a:prstGeom>
        </p:spPr>
      </p:pic>
    </p:spTree>
    <p:extLst>
      <p:ext uri="{BB962C8B-B14F-4D97-AF65-F5344CB8AC3E}">
        <p14:creationId xmlns:p14="http://schemas.microsoft.com/office/powerpoint/2010/main" val="280707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67369" y="660751"/>
            <a:ext cx="10018713" cy="817606"/>
          </a:xfrm>
        </p:spPr>
        <p:txBody>
          <a:bodyPr/>
          <a:lstStyle/>
          <a:p>
            <a:r>
              <a:rPr lang="tr-TR"/>
              <a:t>Komuttan sonra dosya yüklemeleri gerçekleştiriliyor.</a:t>
            </a:r>
          </a:p>
          <a:p>
            <a:endParaRPr lang="tr-TR"/>
          </a:p>
        </p:txBody>
      </p:sp>
      <p:pic>
        <p:nvPicPr>
          <p:cNvPr id="4" name="Resim 3"/>
          <p:cNvPicPr/>
          <p:nvPr/>
        </p:nvPicPr>
        <p:blipFill>
          <a:blip r:embed="rId2"/>
          <a:stretch>
            <a:fillRect/>
          </a:stretch>
        </p:blipFill>
        <p:spPr>
          <a:xfrm>
            <a:off x="2854411" y="1478357"/>
            <a:ext cx="6752178" cy="4625881"/>
          </a:xfrm>
          <a:prstGeom prst="rect">
            <a:avLst/>
          </a:prstGeom>
        </p:spPr>
      </p:pic>
    </p:spTree>
    <p:extLst>
      <p:ext uri="{BB962C8B-B14F-4D97-AF65-F5344CB8AC3E}">
        <p14:creationId xmlns:p14="http://schemas.microsoft.com/office/powerpoint/2010/main" val="42814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3228" y="395416"/>
            <a:ext cx="10018713" cy="1853514"/>
          </a:xfrm>
        </p:spPr>
        <p:txBody>
          <a:bodyPr/>
          <a:lstStyle/>
          <a:p>
            <a:r>
              <a:rPr lang="tr-TR"/>
              <a:t>Git remote add </a:t>
            </a:r>
            <a:r>
              <a:rPr lang="tr-TR"/>
              <a:t>origin </a:t>
            </a:r>
            <a:r>
              <a:rPr lang="en-GB" b="1" u="sng">
                <a:hlinkClick r:id="rId2"/>
              </a:rPr>
              <a:t>https://github.com/esmaarslann/web.git</a:t>
            </a:r>
            <a:r>
              <a:rPr lang="en-GB"/>
              <a:t> </a:t>
            </a:r>
            <a:r>
              <a:rPr lang="tr-TR" smtClean="0"/>
              <a:t>  </a:t>
            </a:r>
            <a:r>
              <a:rPr lang="tr-TR"/>
              <a:t>ile gödereceğimiz adrese (depoya) projeyi yolluyoruz .Benim Web sitesinde git hub hesabım açık olduğu için işlem gerçekleştirildi.Eğere açık değilse bizden kullanıcı adı ve parola istiyor onlarıda girdikten sonra işlem gerçekleştiriliyor.</a:t>
            </a:r>
          </a:p>
          <a:p>
            <a:endParaRPr lang="tr-TR"/>
          </a:p>
        </p:txBody>
      </p:sp>
      <p:pic>
        <p:nvPicPr>
          <p:cNvPr id="4" name="Resim 3"/>
          <p:cNvPicPr/>
          <p:nvPr/>
        </p:nvPicPr>
        <p:blipFill>
          <a:blip r:embed="rId3"/>
          <a:stretch>
            <a:fillRect/>
          </a:stretch>
        </p:blipFill>
        <p:spPr>
          <a:xfrm>
            <a:off x="2767916" y="2063579"/>
            <a:ext cx="6895068" cy="4473145"/>
          </a:xfrm>
          <a:prstGeom prst="rect">
            <a:avLst/>
          </a:prstGeom>
        </p:spPr>
      </p:pic>
    </p:spTree>
    <p:extLst>
      <p:ext uri="{BB962C8B-B14F-4D97-AF65-F5344CB8AC3E}">
        <p14:creationId xmlns:p14="http://schemas.microsoft.com/office/powerpoint/2010/main" val="264974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79726" y="306859"/>
            <a:ext cx="10018713" cy="867033"/>
          </a:xfrm>
        </p:spPr>
        <p:txBody>
          <a:bodyPr/>
          <a:lstStyle/>
          <a:p>
            <a:r>
              <a:rPr lang="tr-TR"/>
              <a:t>Yüklediğim dosyanın github hesabı </a:t>
            </a:r>
            <a:r>
              <a:rPr lang="tr-TR" u="sng">
                <a:hlinkClick r:id="rId2"/>
              </a:rPr>
              <a:t>https://github.com/esmaarslann/web1</a:t>
            </a:r>
            <a:endParaRPr lang="tr-TR"/>
          </a:p>
          <a:p>
            <a:endParaRPr lang="tr-TR"/>
          </a:p>
        </p:txBody>
      </p:sp>
      <p:pic>
        <p:nvPicPr>
          <p:cNvPr id="4" name="Resim 3"/>
          <p:cNvPicPr/>
          <p:nvPr/>
        </p:nvPicPr>
        <p:blipFill>
          <a:blip r:embed="rId3"/>
          <a:stretch>
            <a:fillRect/>
          </a:stretch>
        </p:blipFill>
        <p:spPr>
          <a:xfrm>
            <a:off x="2633490" y="1173892"/>
            <a:ext cx="7161086" cy="4525997"/>
          </a:xfrm>
          <a:prstGeom prst="rect">
            <a:avLst/>
          </a:prstGeom>
        </p:spPr>
      </p:pic>
    </p:spTree>
    <p:extLst>
      <p:ext uri="{BB962C8B-B14F-4D97-AF65-F5344CB8AC3E}">
        <p14:creationId xmlns:p14="http://schemas.microsoft.com/office/powerpoint/2010/main" val="182796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Unvan 1"/>
          <p:cNvSpPr>
            <a:spLocks noGrp="1"/>
          </p:cNvSpPr>
          <p:nvPr>
            <p:ph type="title"/>
          </p:nvPr>
        </p:nvSpPr>
        <p:spPr>
          <a:xfrm>
            <a:off x="1482811" y="0"/>
            <a:ext cx="9093456" cy="766119"/>
          </a:xfrm>
        </p:spPr>
        <p:txBody>
          <a:bodyPr/>
          <a:lstStyle/>
          <a:p>
            <a:r>
              <a:rPr lang="tr-TR" smtClean="0"/>
              <a:t>Veri Tabanı</a:t>
            </a:r>
            <a:endParaRPr lang="tr-TR"/>
          </a:p>
        </p:txBody>
      </p:sp>
      <p:pic>
        <p:nvPicPr>
          <p:cNvPr id="6" name="İçerik Yer Tutucusu 5"/>
          <p:cNvPicPr>
            <a:picLocks noGrp="1" noChangeAspect="1"/>
          </p:cNvPicPr>
          <p:nvPr>
            <p:ph idx="1"/>
          </p:nvPr>
        </p:nvPicPr>
        <p:blipFill>
          <a:blip r:embed="rId2"/>
          <a:stretch>
            <a:fillRect/>
          </a:stretch>
        </p:blipFill>
        <p:spPr>
          <a:xfrm>
            <a:off x="547055" y="693215"/>
            <a:ext cx="10964968" cy="6164785"/>
          </a:xfrm>
          <a:prstGeom prst="rect">
            <a:avLst/>
          </a:prstGeom>
        </p:spPr>
      </p:pic>
    </p:spTree>
    <p:extLst>
      <p:ext uri="{BB962C8B-B14F-4D97-AF65-F5344CB8AC3E}">
        <p14:creationId xmlns:p14="http://schemas.microsoft.com/office/powerpoint/2010/main" val="229757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4311" y="544133"/>
            <a:ext cx="10018713" cy="1752599"/>
          </a:xfrm>
        </p:spPr>
        <p:txBody>
          <a:bodyPr/>
          <a:lstStyle/>
          <a:p>
            <a:r>
              <a:rPr lang="en-GB" b="1"/>
              <a:t>Projenin Hedefi ve Başarı Kriterleri</a:t>
            </a:r>
            <a:r>
              <a:rPr lang="tr-TR" b="1"/>
              <a:t/>
            </a:r>
            <a:br>
              <a:rPr lang="tr-TR" b="1"/>
            </a:br>
            <a:endParaRPr lang="tr-TR"/>
          </a:p>
        </p:txBody>
      </p:sp>
      <p:sp>
        <p:nvSpPr>
          <p:cNvPr id="3" name="İçerik Yer Tutucusu 2"/>
          <p:cNvSpPr>
            <a:spLocks noGrp="1"/>
          </p:cNvSpPr>
          <p:nvPr>
            <p:ph idx="1"/>
          </p:nvPr>
        </p:nvSpPr>
        <p:spPr>
          <a:xfrm>
            <a:off x="1893194" y="1815921"/>
            <a:ext cx="10137864" cy="4443212"/>
          </a:xfrm>
        </p:spPr>
        <p:txBody>
          <a:bodyPr>
            <a:normAutofit fontScale="92500"/>
          </a:bodyPr>
          <a:lstStyle/>
          <a:p>
            <a:pPr lvl="0"/>
            <a:r>
              <a:rPr lang="en-GB"/>
              <a:t>Hastaların randevu sisteminin kolayca yönetileceği sistem,</a:t>
            </a:r>
            <a:endParaRPr lang="tr-TR"/>
          </a:p>
          <a:p>
            <a:pPr lvl="0"/>
            <a:r>
              <a:rPr lang="en-GB"/>
              <a:t>Randevu işlemlerinin hızlı bir şekilde yapılacağı sistem,</a:t>
            </a:r>
            <a:endParaRPr lang="tr-TR"/>
          </a:p>
          <a:p>
            <a:pPr lvl="0"/>
            <a:r>
              <a:rPr lang="en-GB"/>
              <a:t>Personel işlemlerinin (ekleme silme güncelleme) kolayca yerine getirebilecek sistem</a:t>
            </a:r>
            <a:endParaRPr lang="tr-TR"/>
          </a:p>
          <a:p>
            <a:pPr lvl="0"/>
            <a:r>
              <a:rPr lang="en-GB"/>
              <a:t>Randevu ve personel dışında hasta ekleme silme güncellemenin kolayca yapılacağı sistem</a:t>
            </a:r>
            <a:endParaRPr lang="tr-TR"/>
          </a:p>
          <a:p>
            <a:pPr lvl="0"/>
            <a:r>
              <a:rPr lang="en-GB"/>
              <a:t>Klinik ekleme silme güncelleme işlemlerinin kolayca yapılacağı sistem</a:t>
            </a:r>
            <a:endParaRPr lang="tr-TR"/>
          </a:p>
          <a:p>
            <a:pPr lvl="0"/>
            <a:r>
              <a:rPr lang="en-GB"/>
              <a:t>Bilgi teknolojileri alanındaki hızlı değişime uyum sağlamak ve mevcut teknolojilerden yararlanmanın yanı sıra teknolojinin gelişimine katkıda bulunacak bir sistem,</a:t>
            </a:r>
            <a:endParaRPr lang="tr-TR"/>
          </a:p>
          <a:p>
            <a:pPr marL="0" lvl="0" indent="0">
              <a:buNone/>
            </a:pPr>
            <a:r>
              <a:rPr lang="en-GB"/>
              <a:t>Oluşturmak öncelikli hedeflerimdir.</a:t>
            </a:r>
            <a:endParaRPr lang="tr-TR"/>
          </a:p>
          <a:p>
            <a:endParaRPr lang="tr-TR"/>
          </a:p>
        </p:txBody>
      </p:sp>
    </p:spTree>
    <p:extLst>
      <p:ext uri="{BB962C8B-B14F-4D97-AF65-F5344CB8AC3E}">
        <p14:creationId xmlns:p14="http://schemas.microsoft.com/office/powerpoint/2010/main" val="214236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GB" b="1"/>
              <a:t>Projenin Özeti</a:t>
            </a:r>
            <a:r>
              <a:rPr lang="tr-TR" b="1"/>
              <a:t/>
            </a:r>
            <a:br>
              <a:rPr lang="tr-TR" b="1"/>
            </a:br>
            <a:endParaRPr lang="tr-TR"/>
          </a:p>
        </p:txBody>
      </p:sp>
      <p:sp>
        <p:nvSpPr>
          <p:cNvPr id="3" name="İçerik Yer Tutucusu 2"/>
          <p:cNvSpPr>
            <a:spLocks noGrp="1"/>
          </p:cNvSpPr>
          <p:nvPr>
            <p:ph idx="1"/>
          </p:nvPr>
        </p:nvSpPr>
        <p:spPr>
          <a:xfrm>
            <a:off x="1931832" y="2060621"/>
            <a:ext cx="9571192" cy="4194220"/>
          </a:xfrm>
        </p:spPr>
        <p:txBody>
          <a:bodyPr>
            <a:normAutofit/>
          </a:bodyPr>
          <a:lstStyle/>
          <a:p>
            <a:r>
              <a:rPr lang="en-GB"/>
              <a:t>Personel kullanıcı adı ve şifresiyle sisteme giriş yapar. Personellere idsi ile yetkilendirme yapıldığı için kendi bölgesinin dışına erişim yapamaz. Örneğin kullanıcı unvan id 1003 değilse yani admin değilse parametrelerin hiç birine giriş yapamaz. SGK tanımlama hizmet tanımlama ve unvan tanımlama işlemlerini yapar ve bu parametrelere ekleme, düzenleme ve silme yapabilir. Ayrıca admin personel işlemlerine de yetkisi vardır personel sorgulama formuna ulaşabilir ya da personel ekleyebilir. Hasta ekleme, silme, randevu verme işlemlerini yalnız klinik danışmanları verebilir diğer işlemlere erişim yapamaz. Doktor ve hemşire ise sadece hastaya randevu verebilir randevuyu iptal edebilir ve hasta muayenesi yapabilmektedir.</a:t>
            </a:r>
            <a:endParaRPr lang="tr-TR"/>
          </a:p>
          <a:p>
            <a:endParaRPr lang="tr-TR"/>
          </a:p>
        </p:txBody>
      </p:sp>
    </p:spTree>
    <p:extLst>
      <p:ext uri="{BB962C8B-B14F-4D97-AF65-F5344CB8AC3E}">
        <p14:creationId xmlns:p14="http://schemas.microsoft.com/office/powerpoint/2010/main" val="111602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68516" y="326908"/>
            <a:ext cx="10018713" cy="945183"/>
          </a:xfrm>
        </p:spPr>
        <p:txBody>
          <a:bodyPr/>
          <a:lstStyle/>
          <a:p>
            <a:r>
              <a:rPr lang="tr-TR" smtClean="0"/>
              <a:t>Personel Girişi Formu</a:t>
            </a:r>
            <a:endParaRPr lang="tr-TR"/>
          </a:p>
        </p:txBody>
      </p:sp>
      <p:sp>
        <p:nvSpPr>
          <p:cNvPr id="24" name="Rectangle 43"/>
          <p:cNvSpPr>
            <a:spLocks noChangeArrowheads="1"/>
          </p:cNvSpPr>
          <p:nvPr/>
        </p:nvSpPr>
        <p:spPr bwMode="auto">
          <a:xfrm>
            <a:off x="3052119" y="1964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0" numCol="1" anchor="ctr" anchorCtr="0" compatLnSpc="1">
            <a:prstTxWarp prst="textNoShape">
              <a:avLst/>
            </a:prstTxWarp>
            <a:spAutoFit/>
          </a:bodyPr>
          <a:lstStyle/>
          <a:p>
            <a:endParaRPr lang="tr-TR"/>
          </a:p>
        </p:txBody>
      </p:sp>
      <p:pic>
        <p:nvPicPr>
          <p:cNvPr id="4138" name="Resim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202" y="1185593"/>
            <a:ext cx="6355339" cy="498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38"/>
                                        </p:tgtEl>
                                        <p:attrNameLst>
                                          <p:attrName>style.visibility</p:attrName>
                                        </p:attrNameLst>
                                      </p:cBhvr>
                                      <p:to>
                                        <p:strVal val="visible"/>
                                      </p:to>
                                    </p:set>
                                    <p:animEffect transition="in" filter="fade">
                                      <p:cBhvr>
                                        <p:cTn id="13" dur="1000"/>
                                        <p:tgtEl>
                                          <p:spTgt spid="4138"/>
                                        </p:tgtEl>
                                      </p:cBhvr>
                                    </p:animEffect>
                                    <p:anim calcmode="lin" valueType="num">
                                      <p:cBhvr>
                                        <p:cTn id="14" dur="1000" fill="hold"/>
                                        <p:tgtEl>
                                          <p:spTgt spid="4138"/>
                                        </p:tgtEl>
                                        <p:attrNameLst>
                                          <p:attrName>ppt_x</p:attrName>
                                        </p:attrNameLst>
                                      </p:cBhvr>
                                      <p:tavLst>
                                        <p:tav tm="0">
                                          <p:val>
                                            <p:strVal val="#ppt_x"/>
                                          </p:val>
                                        </p:tav>
                                        <p:tav tm="100000">
                                          <p:val>
                                            <p:strVal val="#ppt_x"/>
                                          </p:val>
                                        </p:tav>
                                      </p:tavLst>
                                    </p:anim>
                                    <p:anim calcmode="lin" valueType="num">
                                      <p:cBhvr>
                                        <p:cTn id="15" dur="1000" fill="hold"/>
                                        <p:tgtEl>
                                          <p:spTgt spid="4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719090" y="216244"/>
            <a:ext cx="10018713" cy="846438"/>
          </a:xfrm>
        </p:spPr>
        <p:txBody>
          <a:bodyPr/>
          <a:lstStyle/>
          <a:p>
            <a:r>
              <a:rPr lang="en-GB"/>
              <a:t>Doktor veya Hemşire Girişi ile Anasayfa</a:t>
            </a:r>
            <a:endParaRPr lang="tr-TR"/>
          </a:p>
        </p:txBody>
      </p:sp>
      <p:pic>
        <p:nvPicPr>
          <p:cNvPr id="4" name="İçerik Yer Tutucusu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20780" y="1198606"/>
            <a:ext cx="8649200" cy="4695567"/>
          </a:xfrm>
          <a:prstGeom prst="rect">
            <a:avLst/>
          </a:prstGeom>
        </p:spPr>
      </p:pic>
    </p:spTree>
    <p:extLst>
      <p:ext uri="{BB962C8B-B14F-4D97-AF65-F5344CB8AC3E}">
        <p14:creationId xmlns:p14="http://schemas.microsoft.com/office/powerpoint/2010/main" val="39430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70809" y="0"/>
            <a:ext cx="10018713" cy="1752599"/>
          </a:xfrm>
        </p:spPr>
        <p:txBody>
          <a:bodyPr>
            <a:normAutofit/>
          </a:bodyPr>
          <a:lstStyle/>
          <a:p>
            <a:r>
              <a:rPr lang="en-GB" sz="2000"/>
              <a:t>Doktor veya Hemşire Hasta Kabul yani randevu verme, randevu iptal etme ve muayene listesini görebilir onların dışında dışında yetkili değildir.Doktor ayrıca muayene listesinide görebilir</a:t>
            </a:r>
            <a:endParaRPr lang="tr-TR" sz="2000"/>
          </a:p>
        </p:txBody>
      </p:sp>
      <p:pic>
        <p:nvPicPr>
          <p:cNvPr id="4" name="Resim 3"/>
          <p:cNvPicPr/>
          <p:nvPr/>
        </p:nvPicPr>
        <p:blipFill>
          <a:blip r:embed="rId2">
            <a:extLst>
              <a:ext uri="{28A0092B-C50C-407E-A947-70E740481C1C}">
                <a14:useLocalDpi xmlns:a14="http://schemas.microsoft.com/office/drawing/2010/main" val="0"/>
              </a:ext>
            </a:extLst>
          </a:blip>
          <a:stretch>
            <a:fillRect/>
          </a:stretch>
        </p:blipFill>
        <p:spPr>
          <a:xfrm>
            <a:off x="2360141" y="1459196"/>
            <a:ext cx="8739840" cy="4768610"/>
          </a:xfrm>
          <a:prstGeom prst="rect">
            <a:avLst/>
          </a:prstGeom>
        </p:spPr>
      </p:pic>
    </p:spTree>
    <p:extLst>
      <p:ext uri="{BB962C8B-B14F-4D97-AF65-F5344CB8AC3E}">
        <p14:creationId xmlns:p14="http://schemas.microsoft.com/office/powerpoint/2010/main" val="8065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1607878" y="129746"/>
            <a:ext cx="10018713" cy="1752599"/>
          </a:xfrm>
        </p:spPr>
        <p:txBody>
          <a:bodyPr>
            <a:normAutofit/>
          </a:bodyPr>
          <a:lstStyle/>
          <a:p>
            <a:r>
              <a:rPr lang="en-GB" sz="2200"/>
              <a:t>Hasta Kabul butonu ile hasta sorgulama ekranı gelmektedir.Burada doktor hasta ekleme silme işlemlerine yine yetkisi yoktur fakat randevu verebilir yada randevu iptal edebilir.</a:t>
            </a:r>
            <a:r>
              <a:rPr lang="tr-TR"/>
              <a:t/>
            </a:r>
            <a:br>
              <a:rPr lang="tr-TR"/>
            </a:br>
            <a:endParaRPr lang="tr-TR"/>
          </a:p>
        </p:txBody>
      </p:sp>
      <p:pic>
        <p:nvPicPr>
          <p:cNvPr id="4" name="Resim 3"/>
          <p:cNvPicPr/>
          <p:nvPr/>
        </p:nvPicPr>
        <p:blipFill>
          <a:blip r:embed="rId2" cstate="print">
            <a:extLst>
              <a:ext uri="{28A0092B-C50C-407E-A947-70E740481C1C}">
                <a14:useLocalDpi xmlns:a14="http://schemas.microsoft.com/office/drawing/2010/main" val="0"/>
              </a:ext>
            </a:extLst>
          </a:blip>
          <a:stretch>
            <a:fillRect/>
          </a:stretch>
        </p:blipFill>
        <p:spPr>
          <a:xfrm>
            <a:off x="358345" y="1306923"/>
            <a:ext cx="6623222" cy="3363931"/>
          </a:xfrm>
          <a:prstGeom prst="rect">
            <a:avLst/>
          </a:prstGeom>
        </p:spPr>
      </p:pic>
      <p:pic>
        <p:nvPicPr>
          <p:cNvPr id="5" name="Resim 4"/>
          <p:cNvPicPr/>
          <p:nvPr/>
        </p:nvPicPr>
        <p:blipFill>
          <a:blip r:embed="rId3" cstate="print">
            <a:extLst>
              <a:ext uri="{28A0092B-C50C-407E-A947-70E740481C1C}">
                <a14:useLocalDpi xmlns:a14="http://schemas.microsoft.com/office/drawing/2010/main" val="0"/>
              </a:ext>
            </a:extLst>
          </a:blip>
          <a:stretch>
            <a:fillRect/>
          </a:stretch>
        </p:blipFill>
        <p:spPr>
          <a:xfrm>
            <a:off x="4935152" y="2707116"/>
            <a:ext cx="6985000" cy="3927475"/>
          </a:xfrm>
          <a:prstGeom prst="rect">
            <a:avLst/>
          </a:prstGeom>
        </p:spPr>
      </p:pic>
    </p:spTree>
    <p:extLst>
      <p:ext uri="{BB962C8B-B14F-4D97-AF65-F5344CB8AC3E}">
        <p14:creationId xmlns:p14="http://schemas.microsoft.com/office/powerpoint/2010/main" val="36219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ks">
  <a:themeElements>
    <a:clrScheme name="Sarı Turuncu">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Paralaks">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aks">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TM03457496[[fn=Paralaks]]</Template>
  <TotalTime>95</TotalTime>
  <Words>790</Words>
  <Application>Microsoft Office PowerPoint</Application>
  <PresentationFormat>Geniş ekran</PresentationFormat>
  <Paragraphs>49</Paragraphs>
  <Slides>34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34</vt:i4>
      </vt:variant>
    </vt:vector>
  </HeadingPairs>
  <TitlesOfParts>
    <vt:vector size="39" baseType="lpstr">
      <vt:lpstr>Arial</vt:lpstr>
      <vt:lpstr>Calibri</vt:lpstr>
      <vt:lpstr>Corbel</vt:lpstr>
      <vt:lpstr>Times New Roman</vt:lpstr>
      <vt:lpstr>Paralaks</vt:lpstr>
      <vt:lpstr>Hastane Otomasyonu</vt:lpstr>
      <vt:lpstr>Projenin Amacı </vt:lpstr>
      <vt:lpstr>Projenin Kapsamı </vt:lpstr>
      <vt:lpstr>Projenin Hedefi ve Başarı Kriterleri </vt:lpstr>
      <vt:lpstr>Projenin Özeti </vt:lpstr>
      <vt:lpstr>Personel Girişi Formu</vt:lpstr>
      <vt:lpstr>Doktor veya Hemşire Girişi ile Anasayfa</vt:lpstr>
      <vt:lpstr>Doktor veya Hemşire Hasta Kabul yani randevu verme, randevu iptal etme ve muayene listesini görebilir onların dışında dışında yetkili değildir.Doktor ayrıca muayene listesinide görebilir</vt:lpstr>
      <vt:lpstr>Hasta Kabul butonu ile hasta sorgulama ekranı gelmektedir.Burada doktor hasta ekleme silme işlemlerine yine yetkisi yoktur fakat randevu verebilir yada randevu iptal edebilir. </vt:lpstr>
      <vt:lpstr>Doktor alınan randevulara göre ve hasta kabullerine göre muyene listesini görebilir</vt:lpstr>
      <vt:lpstr>Personel olarak danışman giriş yaptığında</vt:lpstr>
      <vt:lpstr>Danışman hasta ekleyebilir.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Projeyi GitHub da Paylaşma</vt:lpstr>
      <vt:lpstr> Kurulumu gerçekleştirdikten sonra proje dosyamıza ve sağ tıklıyoruz ve Git Bash Here kısmını tıklıyoruz </vt:lpstr>
      <vt:lpstr>PowerPoint Sunusu</vt:lpstr>
      <vt:lpstr>PowerPoint Sunusu</vt:lpstr>
      <vt:lpstr>PowerPoint Sunusu</vt:lpstr>
      <vt:lpstr>PowerPoint Sunusu</vt:lpstr>
      <vt:lpstr>PowerPoint Sunusu</vt:lpstr>
      <vt:lpstr>PowerPoint Sunusu</vt:lpstr>
      <vt:lpstr>PowerPoint Sunusu</vt:lpstr>
      <vt:lpstr>Veri Tabanı</vt:lpstr>
    </vt:vector>
  </TitlesOfParts>
  <Company>SilentAll 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Hastane Otomasyonu</dc:title>
  <dc:creator>Esma</dc:creator>
  <cp:lastModifiedBy>Esma</cp:lastModifiedBy>
  <cp:revision>10</cp:revision>
  <dcterms:created xsi:type="dcterms:W3CDTF">2018-06-04T18:09:21Z</dcterms:created>
  <dcterms:modified xsi:type="dcterms:W3CDTF">2018-06-04T19:45:11Z</dcterms:modified>
</cp:coreProperties>
</file>